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CDDA-DF14-4D4D-9503-12DCBFC7256A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57AA-C969-47AF-A645-FBA9E437396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0873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CDDA-DF14-4D4D-9503-12DCBFC7256A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57AA-C969-47AF-A645-FBA9E437396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6610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CDDA-DF14-4D4D-9503-12DCBFC7256A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57AA-C969-47AF-A645-FBA9E437396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240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CDDA-DF14-4D4D-9503-12DCBFC7256A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57AA-C969-47AF-A645-FBA9E437396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3716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CDDA-DF14-4D4D-9503-12DCBFC7256A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57AA-C969-47AF-A645-FBA9E437396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98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CDDA-DF14-4D4D-9503-12DCBFC7256A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57AA-C969-47AF-A645-FBA9E437396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5028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CDDA-DF14-4D4D-9503-12DCBFC7256A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57AA-C969-47AF-A645-FBA9E437396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623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CDDA-DF14-4D4D-9503-12DCBFC7256A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57AA-C969-47AF-A645-FBA9E437396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884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CDDA-DF14-4D4D-9503-12DCBFC7256A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57AA-C969-47AF-A645-FBA9E437396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247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CDDA-DF14-4D4D-9503-12DCBFC7256A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57AA-C969-47AF-A645-FBA9E437396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87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CDDA-DF14-4D4D-9503-12DCBFC7256A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57AA-C969-47AF-A645-FBA9E437396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449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3CDDA-DF14-4D4D-9503-12DCBFC7256A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557AA-C969-47AF-A645-FBA9E437396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315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5760"/>
            <a:ext cx="8229600" cy="436910"/>
          </a:xfrm>
        </p:spPr>
        <p:txBody>
          <a:bodyPr>
            <a:noAutofit/>
          </a:bodyPr>
          <a:lstStyle/>
          <a:p>
            <a:r>
              <a:rPr lang="th-TH" sz="2800" dirty="0" smtClean="0">
                <a:solidFill>
                  <a:srgbClr val="00B0F0"/>
                </a:solidFill>
              </a:rPr>
              <a:t>ข้อมูล </a:t>
            </a:r>
            <a:r>
              <a:rPr lang="en-US" sz="2800" dirty="0" smtClean="0">
                <a:solidFill>
                  <a:srgbClr val="00B0F0"/>
                </a:solidFill>
              </a:rPr>
              <a:t>CMI </a:t>
            </a:r>
            <a:endParaRPr lang="th-TH" sz="2800" dirty="0">
              <a:solidFill>
                <a:srgbClr val="00B0F0"/>
              </a:solidFill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915205"/>
              </p:ext>
            </p:extLst>
          </p:nvPr>
        </p:nvGraphicFramePr>
        <p:xfrm>
          <a:off x="323529" y="404664"/>
          <a:ext cx="7488831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975"/>
                <a:gridCol w="1003209"/>
                <a:gridCol w="715397"/>
                <a:gridCol w="997900"/>
                <a:gridCol w="887023"/>
                <a:gridCol w="887023"/>
                <a:gridCol w="776145"/>
                <a:gridCol w="92015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Service</a:t>
                      </a:r>
                      <a:r>
                        <a:rPr lang="en-US" sz="1800" baseline="0" dirty="0" smtClean="0">
                          <a:latin typeface="Browallia New" pitchFamily="34" charset="-34"/>
                          <a:cs typeface="Browallia New" pitchFamily="34" charset="-34"/>
                        </a:rPr>
                        <a:t> Plan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หน่วยงาน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2555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2556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2557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2558</a:t>
                      </a:r>
                      <a:endParaRPr lang="th-TH" sz="1800" dirty="0" smtClean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2559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เป้าหมาย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A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อยุธยา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1.39</a:t>
                      </a:r>
                      <a:endParaRPr lang="th-TH" sz="1800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1.45</a:t>
                      </a:r>
                      <a:endParaRPr lang="th-TH" sz="1800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1.49</a:t>
                      </a:r>
                      <a:endParaRPr lang="th-TH" sz="1800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1.50</a:t>
                      </a:r>
                      <a:endParaRPr lang="th-TH" sz="1800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rowallia New"/>
                        </a:rPr>
                        <a:t>1.46</a:t>
                      </a:r>
                      <a:endParaRPr lang="th-TH" sz="1800" b="0" i="0" u="none" strike="noStrike" dirty="0">
                        <a:solidFill>
                          <a:srgbClr val="FF0000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1.6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M1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เสนา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1.33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1.19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1.27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1.17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rowallia New"/>
                        </a:rPr>
                        <a:t>1.14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1.0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M2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บางปะอิน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0.57</a:t>
                      </a:r>
                      <a:endParaRPr lang="th-TH" sz="1800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0.52</a:t>
                      </a:r>
                      <a:endParaRPr lang="th-TH" sz="1800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0.65</a:t>
                      </a:r>
                      <a:endParaRPr lang="th-TH" sz="1800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0.61</a:t>
                      </a:r>
                      <a:endParaRPr lang="th-TH" sz="1800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rowallia New"/>
                        </a:rPr>
                        <a:t>0.63</a:t>
                      </a:r>
                      <a:endParaRPr lang="th-TH" sz="1800" b="0" i="0" u="none" strike="noStrike" dirty="0">
                        <a:solidFill>
                          <a:srgbClr val="FF0000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0.8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F2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ท่าเรือ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0.59</a:t>
                      </a:r>
                      <a:endParaRPr lang="th-TH" sz="1800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0.57</a:t>
                      </a:r>
                      <a:endParaRPr lang="th-TH" sz="1800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0.64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0.70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rowallia New"/>
                        </a:rPr>
                        <a:t>0.64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F2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สมเด็จ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0.65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0.64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0.65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0.69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rowallia New"/>
                        </a:rPr>
                        <a:t>0.68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F2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บางไทร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0.63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0.66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0.56</a:t>
                      </a:r>
                      <a:endParaRPr lang="th-TH" sz="1800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0.57</a:t>
                      </a:r>
                      <a:endParaRPr lang="th-TH" sz="1800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rowallia New"/>
                        </a:rPr>
                        <a:t>0.58</a:t>
                      </a:r>
                      <a:endParaRPr lang="th-TH" sz="1800" b="0" i="0" u="none" strike="noStrike" dirty="0">
                        <a:solidFill>
                          <a:srgbClr val="FF0000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F2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บางบาล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0.54</a:t>
                      </a:r>
                      <a:endParaRPr lang="th-TH" sz="1800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0.59</a:t>
                      </a:r>
                      <a:endParaRPr lang="th-TH" sz="1800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0.61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0.59</a:t>
                      </a:r>
                      <a:endParaRPr lang="th-TH" sz="1800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rowallia New"/>
                        </a:rPr>
                        <a:t>0.59</a:t>
                      </a:r>
                      <a:endParaRPr lang="th-TH" sz="1800" b="0" i="0" u="none" strike="noStrike" dirty="0">
                        <a:solidFill>
                          <a:srgbClr val="FF0000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F2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บางปะหัน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0.61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0.63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0.65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0.61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rowallia New"/>
                        </a:rPr>
                        <a:t>0.58</a:t>
                      </a:r>
                      <a:endParaRPr lang="th-TH" sz="1800" b="0" i="0" u="none" strike="noStrike" dirty="0">
                        <a:solidFill>
                          <a:srgbClr val="FF0000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F2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ผักไห่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0.61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0.61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0.61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0.69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rowallia New"/>
                        </a:rPr>
                        <a:t>0.69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F2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ภาชี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0.64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0.59</a:t>
                      </a:r>
                      <a:endParaRPr lang="th-TH" sz="1800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0.64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0.66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rowallia New"/>
                        </a:rPr>
                        <a:t>0.65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F2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ลาดบัวหลวง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0.57</a:t>
                      </a:r>
                      <a:endParaRPr lang="th-TH" sz="1800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0.54</a:t>
                      </a:r>
                      <a:endParaRPr lang="th-TH" sz="1800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0.62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0.65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rowallia New"/>
                        </a:rPr>
                        <a:t>0.61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F2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วังน้อย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0.55</a:t>
                      </a:r>
                      <a:endParaRPr lang="th-TH" sz="1800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0.59</a:t>
                      </a:r>
                      <a:endParaRPr lang="th-TH" sz="1800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0.62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0.65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rowallia New"/>
                        </a:rPr>
                        <a:t>0.68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F2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อุทัย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0.67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0.56</a:t>
                      </a:r>
                      <a:endParaRPr lang="th-TH" sz="1800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0.56</a:t>
                      </a:r>
                      <a:endParaRPr lang="th-TH" sz="1800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0.56</a:t>
                      </a:r>
                      <a:endParaRPr lang="th-TH" sz="1800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rowallia New"/>
                        </a:rPr>
                        <a:t>0.61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F3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บางซ้าย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0.51</a:t>
                      </a:r>
                      <a:endParaRPr lang="th-TH" sz="1800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0.46</a:t>
                      </a:r>
                      <a:endParaRPr lang="th-TH" sz="1800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0.53</a:t>
                      </a:r>
                      <a:endParaRPr lang="th-TH" sz="1800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0.58</a:t>
                      </a:r>
                      <a:endParaRPr lang="th-TH" sz="1800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rowallia New"/>
                        </a:rPr>
                        <a:t>0.53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F3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มหาราช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0.68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0.71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0.74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0.79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rowallia New"/>
                        </a:rPr>
                        <a:t>0.69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F3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บ้านแพรก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0.55</a:t>
                      </a:r>
                      <a:endParaRPr lang="th-TH" sz="1800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0.55</a:t>
                      </a:r>
                      <a:endParaRPr lang="th-TH" sz="1800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0.68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0.73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Browallia New"/>
                        </a:rPr>
                        <a:t>0.73</a:t>
                      </a:r>
                    </a:p>
                  </a:txBody>
                  <a:tcPr marL="9525" marR="9525" marT="9525" marB="0" anchor="ctr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0.6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93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5760"/>
            <a:ext cx="8229600" cy="436910"/>
          </a:xfrm>
        </p:spPr>
        <p:txBody>
          <a:bodyPr>
            <a:noAutofit/>
          </a:bodyPr>
          <a:lstStyle/>
          <a:p>
            <a:r>
              <a:rPr lang="th-TH" sz="2800" dirty="0" smtClean="0">
                <a:solidFill>
                  <a:srgbClr val="00B0F0"/>
                </a:solidFill>
              </a:rPr>
              <a:t>ข้อมูล </a:t>
            </a:r>
            <a:r>
              <a:rPr lang="en-US" sz="2800" dirty="0" err="1" smtClean="0">
                <a:solidFill>
                  <a:srgbClr val="00B0F0"/>
                </a:solidFill>
              </a:rPr>
              <a:t>SumAdjrw</a:t>
            </a:r>
            <a:endParaRPr lang="th-TH" sz="2800" dirty="0">
              <a:solidFill>
                <a:srgbClr val="00B0F0"/>
              </a:solidFill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145981"/>
              </p:ext>
            </p:extLst>
          </p:nvPr>
        </p:nvGraphicFramePr>
        <p:xfrm>
          <a:off x="323529" y="404664"/>
          <a:ext cx="6568672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975"/>
                <a:gridCol w="1003209"/>
                <a:gridCol w="715397"/>
                <a:gridCol w="997900"/>
                <a:gridCol w="887023"/>
                <a:gridCol w="887023"/>
                <a:gridCol w="7761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Service</a:t>
                      </a:r>
                      <a:r>
                        <a:rPr lang="en-US" sz="1800" baseline="0" dirty="0" smtClean="0">
                          <a:latin typeface="Browallia New" pitchFamily="34" charset="-34"/>
                          <a:cs typeface="Browallia New" pitchFamily="34" charset="-34"/>
                        </a:rPr>
                        <a:t> Plan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หน่วยงาน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2555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2556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2557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2558</a:t>
                      </a:r>
                      <a:endParaRPr lang="th-TH" sz="1800" dirty="0" smtClean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2559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A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อยุธยา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38,562.02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49,091.25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60,227.29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51,679.95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50770.93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M1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เสนา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14,697.67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13,122.02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14,580.38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11,221.94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11696.49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M2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บางปะอิน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2,829.41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2,354.96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2,787.99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2,439.15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2447.62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F2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ท่าเรือ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1,662.10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1,622.26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1,826.29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1,362.56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1747.20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F2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สมเด็จ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2,367.33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1,586.63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1,610.63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1,841.25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1740.19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F2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บางไทร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1,065.59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1,277.81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1,178.77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1,175.36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1082.60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F2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บางบาล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760.64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875.60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869.84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702.85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691.61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F2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บางปะหัน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1,348.92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1,391.38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1,452.97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1,161.26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1125.85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F2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ผักไห่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1,628.68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1,364.55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1,403.01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1,542.80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1491.28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F2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ภาชี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1,700.03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1,634.09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1,981.84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1,925.94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1667.85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F2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ลาดบัวหลวง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1,387.67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1,240.21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1,223.12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1,094.06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1267.00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F2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วังน้อย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1,721.30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1,847.42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2,006.17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1,923.30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1985.26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F2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อุทัย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1,754.01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1,485.95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1,319.30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1,296.23</a:t>
                      </a: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1314.00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F3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บางซ้าย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451.41</a:t>
                      </a:r>
                    </a:p>
                  </a:txBody>
                  <a:tcPr marL="9525" marR="9525" marT="9525" marB="0" anchor="ctr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311.60</a:t>
                      </a:r>
                    </a:p>
                  </a:txBody>
                  <a:tcPr marL="9525" marR="9525" marT="9525" marB="0" anchor="ctr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325.04</a:t>
                      </a:r>
                    </a:p>
                  </a:txBody>
                  <a:tcPr marL="9525" marR="9525" marT="9525" marB="0" anchor="ctr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356.81</a:t>
                      </a:r>
                    </a:p>
                  </a:txBody>
                  <a:tcPr marL="9525" marR="9525" marT="9525" marB="0" anchor="ctr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383.88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CC99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F3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มหาราช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627.40</a:t>
                      </a:r>
                    </a:p>
                  </a:txBody>
                  <a:tcPr marL="9525" marR="9525" marT="9525" marB="0" anchor="ctr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779.61</a:t>
                      </a:r>
                    </a:p>
                  </a:txBody>
                  <a:tcPr marL="9525" marR="9525" marT="9525" marB="0" anchor="ctr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818.53</a:t>
                      </a:r>
                    </a:p>
                  </a:txBody>
                  <a:tcPr marL="9525" marR="9525" marT="9525" marB="0" anchor="ctr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698.33</a:t>
                      </a:r>
                    </a:p>
                  </a:txBody>
                  <a:tcPr marL="9525" marR="9525" marT="9525" marB="0" anchor="ctr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727.04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CC99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F3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Browallia New" pitchFamily="34" charset="-34"/>
                          <a:cs typeface="Browallia New" pitchFamily="34" charset="-34"/>
                        </a:rPr>
                        <a:t>บ้านแพรก</a:t>
                      </a:r>
                      <a:endParaRPr lang="th-TH" sz="18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593.64</a:t>
                      </a:r>
                    </a:p>
                  </a:txBody>
                  <a:tcPr marL="9525" marR="9525" marT="9525" marB="0" anchor="ctr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677.27</a:t>
                      </a:r>
                    </a:p>
                  </a:txBody>
                  <a:tcPr marL="9525" marR="9525" marT="9525" marB="0" anchor="ctr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774.51</a:t>
                      </a:r>
                    </a:p>
                  </a:txBody>
                  <a:tcPr marL="9525" marR="9525" marT="9525" marB="0" anchor="ctr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584.83</a:t>
                      </a:r>
                    </a:p>
                  </a:txBody>
                  <a:tcPr marL="9525" marR="9525" marT="9525" marB="0" anchor="ctr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rowallia New"/>
                        </a:rPr>
                        <a:t>601.36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Browallia New"/>
                      </a:endParaRPr>
                    </a:p>
                  </a:txBody>
                  <a:tcPr marL="9525" marR="9525" marT="9525" marB="0" anchor="ctr"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89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285</Words>
  <Application>Microsoft Office PowerPoint</Application>
  <PresentationFormat>นำเสนอทางหน้าจอ (4:3)</PresentationFormat>
  <Paragraphs>257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ข้อมูล CMI </vt:lpstr>
      <vt:lpstr>ข้อมูล SumAdjrw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ข้อมูล CMI</dc:title>
  <dc:creator>siam125</dc:creator>
  <cp:lastModifiedBy>siam125</cp:lastModifiedBy>
  <cp:revision>16</cp:revision>
  <dcterms:created xsi:type="dcterms:W3CDTF">2015-01-27T09:17:31Z</dcterms:created>
  <dcterms:modified xsi:type="dcterms:W3CDTF">2016-11-21T02:03:14Z</dcterms:modified>
</cp:coreProperties>
</file>